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2EFD8-8535-424F-823D-458637811E95}" v="24" dt="2023-02-11T23:46:57.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58" d="100"/>
          <a:sy n="58" d="100"/>
        </p:scale>
        <p:origin x="6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76AA-E651-5BFC-29A4-DB7C447C19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55E12F-DE6A-2509-1826-058D543FD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D61783-0E4F-142F-B474-FD628D669F70}"/>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ADFAD5C3-FA57-B865-10C1-46175E458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9824-DEAB-8158-2033-578092CCC238}"/>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14828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6089-D6F8-ADE9-2379-120DE0229F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FC6320-859D-9E3D-CE6E-DBA404A8A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B4C75-FA95-5658-25C2-D20EE0AAA5C1}"/>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2B6AF8A0-E85F-8DF5-89C5-38544B8CC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BA7BE-C443-919B-B3B3-5D422EC83A9E}"/>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109840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62815-CB9F-D494-7A72-9B94E48945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CDF8A-B316-C014-07F7-B33746651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0848E-ECA6-BCE8-8750-2B6AA224AA8A}"/>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9E937CDC-D6BC-BFA9-D3F9-E132092C5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DCB1B-3650-5D36-D26A-6B572A091567}"/>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77190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D0BC-40D9-3DBB-F7FF-8D6B9F74C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DD070-E896-4DF5-99B1-26B96E2D3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B8279-BEC9-3BD4-CEC7-A7CCA33365C8}"/>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9E105094-3E88-9D84-B968-8E35AF06D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8CB8B-A141-8A62-BACF-D30BD0A9F5B5}"/>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81589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E7A2-15A8-138A-4116-48E2ED775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6CD20E-2872-A7E8-4DDB-A4C108EDD8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69B0F-1E59-8E43-39CE-E267B3961F76}"/>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DF7D9C04-1499-F72A-2AE6-1E0D6266F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3C7E5-D1DB-7FA5-17AA-A84CA19C89A3}"/>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266336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8F69-D896-513E-8E20-084F97A2B0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586262-A6CD-6BA2-A93F-B265CC7A12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91237-0FDE-7528-56D3-9FA8C88C9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2B4B7D-58C8-488F-4ED2-D13B139D129B}"/>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6" name="Footer Placeholder 5">
            <a:extLst>
              <a:ext uri="{FF2B5EF4-FFF2-40B4-BE49-F238E27FC236}">
                <a16:creationId xmlns:a16="http://schemas.microsoft.com/office/drawing/2014/main" id="{302E0CCB-FD1C-21B0-EFF9-39E0B618EA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FF9624-08BF-9D7C-D25B-93292002238E}"/>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245113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8802-9AF1-297F-2172-58FFD9F90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6A499A-EFA3-EB62-BB8C-A6A65BFFD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DABE62-4252-B293-92D1-DAA4A6AC9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045EE5-0367-C28A-CB0A-4AF63A52A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F3D67-013A-FE0A-73A4-6C0296DF5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CD11D7-FBBD-14A7-440C-C1A72C8E314E}"/>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8" name="Footer Placeholder 7">
            <a:extLst>
              <a:ext uri="{FF2B5EF4-FFF2-40B4-BE49-F238E27FC236}">
                <a16:creationId xmlns:a16="http://schemas.microsoft.com/office/drawing/2014/main" id="{6B2BFE7B-7844-2681-68F0-BD0C7AC3C4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EF4DCD-825F-1423-2D60-11AEF97101CA}"/>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351079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A160-824E-ED07-C38B-4D7434BA9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2B733-FA87-E4C3-ACE8-B05FB6B8D8EA}"/>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4" name="Footer Placeholder 3">
            <a:extLst>
              <a:ext uri="{FF2B5EF4-FFF2-40B4-BE49-F238E27FC236}">
                <a16:creationId xmlns:a16="http://schemas.microsoft.com/office/drawing/2014/main" id="{2F8CC367-A252-E05E-2480-A620433787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4A399B-AF57-8724-5092-8B6ABDCAFECD}"/>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1568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AA1DF-92B7-86F0-1964-2F9F27C4B3DF}"/>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3" name="Footer Placeholder 2">
            <a:extLst>
              <a:ext uri="{FF2B5EF4-FFF2-40B4-BE49-F238E27FC236}">
                <a16:creationId xmlns:a16="http://schemas.microsoft.com/office/drawing/2014/main" id="{4621B3E6-D46E-25AD-8DF3-4D92B49427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C85D5-18FF-7E3D-3FCC-F493E1C3547D}"/>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22345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4238-AD8B-B4E9-0DE6-EC6D67D954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500899-844C-6645-CEF0-9F46B2F2A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D4DFDA-A7F7-F3A6-0B7D-C5E21111C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FAF234-E0A2-4E8E-07A4-E11EBD1C712A}"/>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6" name="Footer Placeholder 5">
            <a:extLst>
              <a:ext uri="{FF2B5EF4-FFF2-40B4-BE49-F238E27FC236}">
                <a16:creationId xmlns:a16="http://schemas.microsoft.com/office/drawing/2014/main" id="{D861C908-663B-BC7A-DDC4-5F0B227753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A1C69-CAD6-2C37-1D46-A98933AB71EC}"/>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101242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6058-8156-A68D-AB73-90046A6C4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BA68B4-2F22-C51C-9CEE-64B411283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8E3879-1042-4E25-8920-F1FADBC43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E3500-1302-28C2-F947-3BA8B332B75F}"/>
              </a:ext>
            </a:extLst>
          </p:cNvPr>
          <p:cNvSpPr>
            <a:spLocks noGrp="1"/>
          </p:cNvSpPr>
          <p:nvPr>
            <p:ph type="dt" sz="half" idx="10"/>
          </p:nvPr>
        </p:nvSpPr>
        <p:spPr/>
        <p:txBody>
          <a:bodyPr/>
          <a:lstStyle/>
          <a:p>
            <a:fld id="{EA1328E1-F8DD-4D96-8FF7-2B5C740FBDAB}" type="datetimeFigureOut">
              <a:rPr lang="en-US" smtClean="0"/>
              <a:t>7/18/2023</a:t>
            </a:fld>
            <a:endParaRPr lang="en-US"/>
          </a:p>
        </p:txBody>
      </p:sp>
      <p:sp>
        <p:nvSpPr>
          <p:cNvPr id="6" name="Footer Placeholder 5">
            <a:extLst>
              <a:ext uri="{FF2B5EF4-FFF2-40B4-BE49-F238E27FC236}">
                <a16:creationId xmlns:a16="http://schemas.microsoft.com/office/drawing/2014/main" id="{DEFCD1F1-1CD1-274F-D53D-F6E8EAC56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59964-9757-0DAC-FBAE-FDE430E9968F}"/>
              </a:ext>
            </a:extLst>
          </p:cNvPr>
          <p:cNvSpPr>
            <a:spLocks noGrp="1"/>
          </p:cNvSpPr>
          <p:nvPr>
            <p:ph type="sldNum" sz="quarter" idx="12"/>
          </p:nvPr>
        </p:nvSpPr>
        <p:spPr/>
        <p:txBody>
          <a:bodyPr/>
          <a:lstStyle/>
          <a:p>
            <a:fld id="{0D8EBA0C-EE36-404D-A898-B14E25ACC8F5}" type="slidenum">
              <a:rPr lang="en-US" smtClean="0"/>
              <a:t>‹#›</a:t>
            </a:fld>
            <a:endParaRPr lang="en-US"/>
          </a:p>
        </p:txBody>
      </p:sp>
    </p:spTree>
    <p:extLst>
      <p:ext uri="{BB962C8B-B14F-4D97-AF65-F5344CB8AC3E}">
        <p14:creationId xmlns:p14="http://schemas.microsoft.com/office/powerpoint/2010/main" val="22249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CE4B6-D521-A750-D1D3-9757B0B58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B6996-1E4D-8F7D-B1F1-C338BA928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0CBB-A83A-41B9-8495-500C079C8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328E1-F8DD-4D96-8FF7-2B5C740FBDAB}" type="datetimeFigureOut">
              <a:rPr lang="en-US" smtClean="0"/>
              <a:t>7/18/2023</a:t>
            </a:fld>
            <a:endParaRPr lang="en-US"/>
          </a:p>
        </p:txBody>
      </p:sp>
      <p:sp>
        <p:nvSpPr>
          <p:cNvPr id="5" name="Footer Placeholder 4">
            <a:extLst>
              <a:ext uri="{FF2B5EF4-FFF2-40B4-BE49-F238E27FC236}">
                <a16:creationId xmlns:a16="http://schemas.microsoft.com/office/drawing/2014/main" id="{8CC29F73-4C0E-A455-62CA-1FCE6D306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2CFF3-52F2-BC3A-F3C9-A2D6DB4CE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EBA0C-EE36-404D-A898-B14E25ACC8F5}" type="slidenum">
              <a:rPr lang="en-US" smtClean="0"/>
              <a:t>‹#›</a:t>
            </a:fld>
            <a:endParaRPr lang="en-US"/>
          </a:p>
        </p:txBody>
      </p:sp>
    </p:spTree>
    <p:extLst>
      <p:ext uri="{BB962C8B-B14F-4D97-AF65-F5344CB8AC3E}">
        <p14:creationId xmlns:p14="http://schemas.microsoft.com/office/powerpoint/2010/main" val="934104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pto.gov/patents/uspto-automated-interview-request-air-for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B62509-9037-E606-0526-95786570EB7B}"/>
              </a:ext>
            </a:extLst>
          </p:cNvPr>
          <p:cNvSpPr txBox="1"/>
          <p:nvPr/>
        </p:nvSpPr>
        <p:spPr>
          <a:xfrm>
            <a:off x="3551583" y="66257"/>
            <a:ext cx="486354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Know Your Examiner</a:t>
            </a:r>
          </a:p>
        </p:txBody>
      </p:sp>
      <p:graphicFrame>
        <p:nvGraphicFramePr>
          <p:cNvPr id="9" name="Object 8">
            <a:extLst>
              <a:ext uri="{FF2B5EF4-FFF2-40B4-BE49-F238E27FC236}">
                <a16:creationId xmlns:a16="http://schemas.microsoft.com/office/drawing/2014/main" id="{887BBBE6-1BE0-7405-CD66-8F7451BD6E33}"/>
              </a:ext>
            </a:extLst>
          </p:cNvPr>
          <p:cNvGraphicFramePr>
            <a:graphicFrameLocks noChangeAspect="1"/>
          </p:cNvGraphicFramePr>
          <p:nvPr>
            <p:extLst>
              <p:ext uri="{D42A27DB-BD31-4B8C-83A1-F6EECF244321}">
                <p14:modId xmlns:p14="http://schemas.microsoft.com/office/powerpoint/2010/main" val="553711170"/>
              </p:ext>
            </p:extLst>
          </p:nvPr>
        </p:nvGraphicFramePr>
        <p:xfrm>
          <a:off x="4757530" y="811628"/>
          <a:ext cx="1905414" cy="1012869"/>
        </p:xfrm>
        <a:graphic>
          <a:graphicData uri="http://schemas.openxmlformats.org/presentationml/2006/ole">
            <mc:AlternateContent xmlns:mc="http://schemas.openxmlformats.org/markup-compatibility/2006">
              <mc:Choice xmlns:v="urn:schemas-microsoft-com:vml" Requires="v">
                <p:oleObj name="CorelDRAW" r:id="rId2" imgW="3368820" imgH="1791324" progId="CorelDraw.Graphic.23">
                  <p:embed/>
                </p:oleObj>
              </mc:Choice>
              <mc:Fallback>
                <p:oleObj name="CorelDRAW" r:id="rId2" imgW="3368820" imgH="1791324" progId="CorelDraw.Graphic.23">
                  <p:embed/>
                  <p:pic>
                    <p:nvPicPr>
                      <p:cNvPr id="0" name=""/>
                      <p:cNvPicPr/>
                      <p:nvPr/>
                    </p:nvPicPr>
                    <p:blipFill>
                      <a:blip r:embed="rId3"/>
                      <a:stretch>
                        <a:fillRect/>
                      </a:stretch>
                    </p:blipFill>
                    <p:spPr>
                      <a:xfrm>
                        <a:off x="4757530" y="811628"/>
                        <a:ext cx="1905414" cy="1012869"/>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00C3D9C2-4B5F-AE4E-73F1-720B0686A6F3}"/>
              </a:ext>
            </a:extLst>
          </p:cNvPr>
          <p:cNvSpPr txBox="1"/>
          <p:nvPr/>
        </p:nvSpPr>
        <p:spPr>
          <a:xfrm>
            <a:off x="1245704" y="1135589"/>
            <a:ext cx="1616765"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#1</a:t>
            </a:r>
          </a:p>
        </p:txBody>
      </p:sp>
      <p:graphicFrame>
        <p:nvGraphicFramePr>
          <p:cNvPr id="12" name="Object 11">
            <a:extLst>
              <a:ext uri="{FF2B5EF4-FFF2-40B4-BE49-F238E27FC236}">
                <a16:creationId xmlns:a16="http://schemas.microsoft.com/office/drawing/2014/main" id="{1A471E3E-466D-CE23-6B2D-40F0D1108494}"/>
              </a:ext>
            </a:extLst>
          </p:cNvPr>
          <p:cNvGraphicFramePr>
            <a:graphicFrameLocks noChangeAspect="1"/>
          </p:cNvGraphicFramePr>
          <p:nvPr>
            <p:extLst>
              <p:ext uri="{D42A27DB-BD31-4B8C-83A1-F6EECF244321}">
                <p14:modId xmlns:p14="http://schemas.microsoft.com/office/powerpoint/2010/main" val="352802227"/>
              </p:ext>
            </p:extLst>
          </p:nvPr>
        </p:nvGraphicFramePr>
        <p:xfrm>
          <a:off x="8415131" y="744205"/>
          <a:ext cx="2411895" cy="1616171"/>
        </p:xfrm>
        <a:graphic>
          <a:graphicData uri="http://schemas.openxmlformats.org/presentationml/2006/ole">
            <mc:AlternateContent xmlns:mc="http://schemas.openxmlformats.org/markup-compatibility/2006">
              <mc:Choice xmlns:v="urn:schemas-microsoft-com:vml" Requires="v">
                <p:oleObj name="CorelDRAW" r:id="rId4" imgW="3406246" imgH="2283394" progId="CorelDraw.Graphic.23">
                  <p:embed/>
                </p:oleObj>
              </mc:Choice>
              <mc:Fallback>
                <p:oleObj name="CorelDRAW" r:id="rId4" imgW="3406246" imgH="2283394" progId="CorelDraw.Graphic.23">
                  <p:embed/>
                  <p:pic>
                    <p:nvPicPr>
                      <p:cNvPr id="0" name=""/>
                      <p:cNvPicPr/>
                      <p:nvPr/>
                    </p:nvPicPr>
                    <p:blipFill>
                      <a:blip r:embed="rId5"/>
                      <a:stretch>
                        <a:fillRect/>
                      </a:stretch>
                    </p:blipFill>
                    <p:spPr>
                      <a:xfrm>
                        <a:off x="8415131" y="744205"/>
                        <a:ext cx="2411895" cy="1616171"/>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00C425F-BADD-2816-4505-409510F5D47C}"/>
              </a:ext>
            </a:extLst>
          </p:cNvPr>
          <p:cNvSpPr txBox="1"/>
          <p:nvPr/>
        </p:nvSpPr>
        <p:spPr>
          <a:xfrm>
            <a:off x="715617" y="2491408"/>
            <a:ext cx="11224592" cy="3970318"/>
          </a:xfrm>
          <a:prstGeom prst="rect">
            <a:avLst/>
          </a:prstGeom>
          <a:noFill/>
        </p:spPr>
        <p:txBody>
          <a:bodyPr wrap="square">
            <a:spAutoFit/>
          </a:bodyPr>
          <a:lstStyle/>
          <a:p>
            <a:r>
              <a:rPr lang="en-US" sz="1400" dirty="0"/>
              <a:t>The very first step in analyzing an Action on the merits is to check out the examiner’s difficulty rating.  Your examiner’s name and art group is at the top of the cover page of the action.  </a:t>
            </a:r>
          </a:p>
          <a:p>
            <a:endParaRPr lang="en-US" sz="1400" dirty="0"/>
          </a:p>
          <a:p>
            <a:r>
              <a:rPr lang="en-US" sz="1400" dirty="0"/>
              <a:t>There are web sources that track each examiner’s allowance rate and other statistics and assign a rating from 0% to  100% for difficulty dealing with that examiner.  A lower difficulty rating indicates your examiner may be more reasonable and easier to deal with.  A high rating, just the opposite.  It pays to know this up front.</a:t>
            </a:r>
          </a:p>
          <a:p>
            <a:endParaRPr lang="en-US" sz="1400" dirty="0"/>
          </a:p>
          <a:p>
            <a:r>
              <a:rPr lang="en-US" sz="1400" dirty="0"/>
              <a:t>On the last page of the action the examiner signs.  If the signature is made as initials followed by a different name as a Primary Examiner, this means you examiner is a lesser experienced Examiner.</a:t>
            </a:r>
          </a:p>
          <a:p>
            <a:endParaRPr lang="en-US" sz="1400" dirty="0"/>
          </a:p>
          <a:p>
            <a:r>
              <a:rPr lang="en-US" sz="1400" dirty="0"/>
              <a:t> One web source for Examiner Stats is Patent Bots Examiner Statistics</a:t>
            </a:r>
          </a:p>
          <a:p>
            <a:r>
              <a:rPr lang="en-US" sz="1400" dirty="0"/>
              <a:t>         https://www.patentbots.com/stats/</a:t>
            </a:r>
          </a:p>
          <a:p>
            <a:endParaRPr lang="en-US" sz="1400" dirty="0"/>
          </a:p>
          <a:p>
            <a:r>
              <a:rPr lang="en-US" sz="1400" dirty="0"/>
              <a:t>You will get an entry field for the examiner’s last name, and when entered, a drop-down menu of examiners with that last name appears.  Select your examiner.  When you select your examiner, you can access a sliding graph showing his or her difficulty rating.</a:t>
            </a:r>
          </a:p>
          <a:p>
            <a:endParaRPr lang="en-US" sz="1400" dirty="0"/>
          </a:p>
          <a:p>
            <a:r>
              <a:rPr lang="en-US" sz="1400" dirty="0"/>
              <a:t>If your examiner’s difficulty rating is below 60% you may be in luck.  If over 90% the chances of this examiner allowing your case is low.  You should plan and prepare in the examination to go to Appeal.</a:t>
            </a:r>
          </a:p>
        </p:txBody>
      </p:sp>
    </p:spTree>
    <p:extLst>
      <p:ext uri="{BB962C8B-B14F-4D97-AF65-F5344CB8AC3E}">
        <p14:creationId xmlns:p14="http://schemas.microsoft.com/office/powerpoint/2010/main" val="330822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70AC0-6554-6F3C-2655-FCA2040220E0}"/>
              </a:ext>
            </a:extLst>
          </p:cNvPr>
          <p:cNvSpPr txBox="1"/>
          <p:nvPr/>
        </p:nvSpPr>
        <p:spPr>
          <a:xfrm>
            <a:off x="304800" y="96503"/>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#9 – Claim Amendment</a:t>
            </a:r>
          </a:p>
        </p:txBody>
      </p:sp>
      <p:pic>
        <p:nvPicPr>
          <p:cNvPr id="3" name="Picture 2">
            <a:extLst>
              <a:ext uri="{FF2B5EF4-FFF2-40B4-BE49-F238E27FC236}">
                <a16:creationId xmlns:a16="http://schemas.microsoft.com/office/drawing/2014/main" id="{84B21AD2-DDF9-E05C-31D6-24CFB19B6480}"/>
              </a:ext>
            </a:extLst>
          </p:cNvPr>
          <p:cNvPicPr>
            <a:picLocks noChangeAspect="1"/>
          </p:cNvPicPr>
          <p:nvPr/>
        </p:nvPicPr>
        <p:blipFill>
          <a:blip r:embed="rId2"/>
          <a:stretch>
            <a:fillRect/>
          </a:stretch>
        </p:blipFill>
        <p:spPr>
          <a:xfrm>
            <a:off x="1113182" y="889795"/>
            <a:ext cx="10323444" cy="5617021"/>
          </a:xfrm>
          <a:prstGeom prst="rect">
            <a:avLst/>
          </a:prstGeom>
        </p:spPr>
      </p:pic>
      <p:sp>
        <p:nvSpPr>
          <p:cNvPr id="4" name="TextBox 3">
            <a:extLst>
              <a:ext uri="{FF2B5EF4-FFF2-40B4-BE49-F238E27FC236}">
                <a16:creationId xmlns:a16="http://schemas.microsoft.com/office/drawing/2014/main" id="{EAD5C2A8-BC90-52FB-9D91-95C4A444F8CF}"/>
              </a:ext>
            </a:extLst>
          </p:cNvPr>
          <p:cNvSpPr txBox="1"/>
          <p:nvPr/>
        </p:nvSpPr>
        <p:spPr>
          <a:xfrm>
            <a:off x="1550504" y="1311965"/>
            <a:ext cx="9528314" cy="5078313"/>
          </a:xfrm>
          <a:prstGeom prst="rect">
            <a:avLst/>
          </a:prstGeom>
          <a:noFill/>
        </p:spPr>
        <p:txBody>
          <a:bodyPr wrap="square" rtlCol="0">
            <a:spAutoFit/>
          </a:bodyPr>
          <a:lstStyle/>
          <a:p>
            <a:r>
              <a:rPr lang="en-US" dirty="0"/>
              <a:t>The strict procedure for amending claims is that any word or phrase to be deleted from a claim must show strikethrough, and any word or phrase to be added to the claim must be underlined.  Here is an example:</a:t>
            </a:r>
          </a:p>
          <a:p>
            <a:endParaRPr lang="en-US" dirty="0"/>
          </a:p>
          <a:p>
            <a:endParaRPr lang="en-US" dirty="0"/>
          </a:p>
          <a:p>
            <a:r>
              <a:rPr lang="en-US" dirty="0"/>
              <a:t>First an original unamended claim:</a:t>
            </a:r>
          </a:p>
          <a:p>
            <a:endParaRPr lang="en-US" dirty="0"/>
          </a:p>
          <a:p>
            <a:endParaRPr lang="en-US" dirty="0"/>
          </a:p>
          <a:p>
            <a:pPr marL="0" marR="0">
              <a:lnSpc>
                <a:spcPct val="150000"/>
              </a:lnSpc>
              <a:spcBef>
                <a:spcPts val="0"/>
              </a:spcBef>
              <a:spcAft>
                <a:spcPts val="0"/>
              </a:spcAft>
            </a:pPr>
            <a:r>
              <a:rPr lang="en-US" dirty="0">
                <a:effectLst/>
                <a:ea typeface="Times New Roman" panose="02020603050405020304" pitchFamily="18" charset="0"/>
                <a:cs typeface="Times New Roman" panose="02020603050405020304" pitchFamily="18" charset="0"/>
              </a:rPr>
              <a:t>1. (Original) An apparatus for producing thermal or epithermal neutrons in a sample comprising:</a:t>
            </a:r>
          </a:p>
          <a:p>
            <a:pPr marL="0" marR="0">
              <a:lnSpc>
                <a:spcPct val="150000"/>
              </a:lnSpc>
              <a:spcBef>
                <a:spcPts val="0"/>
              </a:spcBef>
              <a:spcAft>
                <a:spcPts val="0"/>
              </a:spcAft>
            </a:pPr>
            <a:r>
              <a:rPr lang="en-US" dirty="0">
                <a:effectLst/>
                <a:ea typeface="Times New Roman" panose="02020603050405020304" pitchFamily="18" charset="0"/>
                <a:cs typeface="Times New Roman" panose="02020603050405020304" pitchFamily="18" charset="0"/>
              </a:rPr>
              <a:t>	a plurality of fast neutron sources;</a:t>
            </a:r>
          </a:p>
          <a:p>
            <a:pPr marL="0" marR="0">
              <a:lnSpc>
                <a:spcPct val="150000"/>
              </a:lnSpc>
              <a:spcBef>
                <a:spcPts val="0"/>
              </a:spcBef>
              <a:spcAft>
                <a:spcPts val="0"/>
              </a:spcAft>
            </a:pPr>
            <a:r>
              <a:rPr lang="en-US" dirty="0">
                <a:effectLst/>
                <a:ea typeface="Times New Roman" panose="02020603050405020304" pitchFamily="18" charset="0"/>
                <a:cs typeface="Times New Roman" panose="02020603050405020304" pitchFamily="18" charset="0"/>
              </a:rPr>
              <a:t>	wherein the fast neutron sources are positioned around a moderator to maximize neutron flux at the sample.</a:t>
            </a:r>
          </a:p>
          <a:p>
            <a:pPr marL="0" marR="0">
              <a:lnSpc>
                <a:spcPct val="150000"/>
              </a:lnSpc>
              <a:spcBef>
                <a:spcPts val="0"/>
              </a:spcBef>
              <a:spcAft>
                <a:spcPts val="0"/>
              </a:spcAft>
            </a:pPr>
            <a:endParaRPr lang="en-US" dirty="0">
              <a:effectLst/>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dirty="0">
                <a:ea typeface="Times New Roman" panose="02020603050405020304" pitchFamily="18" charset="0"/>
                <a:cs typeface="Times New Roman" panose="02020603050405020304" pitchFamily="18" charset="0"/>
              </a:rPr>
              <a:t>The amended claim shows on the next slide.</a:t>
            </a:r>
            <a:endParaRPr lang="en-US"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122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EED74-7845-10B8-0612-19BD35F2C8D9}"/>
              </a:ext>
            </a:extLst>
          </p:cNvPr>
          <p:cNvPicPr>
            <a:picLocks noChangeAspect="1"/>
          </p:cNvPicPr>
          <p:nvPr/>
        </p:nvPicPr>
        <p:blipFill>
          <a:blip r:embed="rId2"/>
          <a:stretch>
            <a:fillRect/>
          </a:stretch>
        </p:blipFill>
        <p:spPr>
          <a:xfrm>
            <a:off x="1113182" y="889795"/>
            <a:ext cx="10323444" cy="5617021"/>
          </a:xfrm>
          <a:prstGeom prst="rect">
            <a:avLst/>
          </a:prstGeom>
        </p:spPr>
      </p:pic>
      <p:sp>
        <p:nvSpPr>
          <p:cNvPr id="3" name="TextBox 2">
            <a:extLst>
              <a:ext uri="{FF2B5EF4-FFF2-40B4-BE49-F238E27FC236}">
                <a16:creationId xmlns:a16="http://schemas.microsoft.com/office/drawing/2014/main" id="{A5F659D6-701D-F81C-E430-DE3F255A62BC}"/>
              </a:ext>
            </a:extLst>
          </p:cNvPr>
          <p:cNvSpPr txBox="1"/>
          <p:nvPr/>
        </p:nvSpPr>
        <p:spPr>
          <a:xfrm>
            <a:off x="1550504" y="1311965"/>
            <a:ext cx="9528314" cy="5078313"/>
          </a:xfrm>
          <a:prstGeom prst="rect">
            <a:avLst/>
          </a:prstGeom>
          <a:noFill/>
        </p:spPr>
        <p:txBody>
          <a:bodyPr wrap="square" rtlCol="0">
            <a:spAutoFit/>
          </a:bodyPr>
          <a:lstStyle/>
          <a:p>
            <a:r>
              <a:rPr lang="en-US" dirty="0"/>
              <a:t>Here is claim 1 from step #9 amended in a specific way:</a:t>
            </a:r>
          </a:p>
          <a:p>
            <a:endParaRPr lang="en-US" dirty="0"/>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(Currently amended) An apparatus for producing thermal or epithermal neutrons </a:t>
            </a:r>
            <a:r>
              <a:rPr lang="en-US"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in a sample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comprising: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plurality of </a:t>
            </a:r>
            <a:r>
              <a:rPr lang="en-US"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fast neutron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sources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emitting fast neutrons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a hollow cylindrical or spherical shape of neutron moderation material with a sample centered within the shape, the material moderating the fast neutrons to thermal neutrons at the sample;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wherein the fast neutron sources are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uniformly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positioned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outside and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around [[a]]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trike="sngStrike" dirty="0">
                <a:effectLst/>
                <a:latin typeface="Times New Roman" panose="02020603050405020304" pitchFamily="18" charset="0"/>
                <a:ea typeface="Times New Roman" panose="02020603050405020304" pitchFamily="18" charset="0"/>
                <a:cs typeface="Times New Roman" panose="02020603050405020304" pitchFamily="18" charset="0"/>
              </a:rPr>
              <a:t>moderator to maximize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moderation material and thermal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neutron flux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is maximized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the sample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as a function of concentration of fast neutrons from all of the generators, thickness of moderation material and radial distance between the generators, the moderation material and the sample.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C2F2427C-68D8-EA83-6900-DA72FB7E763C}"/>
              </a:ext>
            </a:extLst>
          </p:cNvPr>
          <p:cNvSpPr txBox="1"/>
          <p:nvPr/>
        </p:nvSpPr>
        <p:spPr>
          <a:xfrm>
            <a:off x="621663" y="283056"/>
            <a:ext cx="675979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#10 – Claim Amendment, continued</a:t>
            </a:r>
          </a:p>
        </p:txBody>
      </p:sp>
    </p:spTree>
    <p:extLst>
      <p:ext uri="{BB962C8B-B14F-4D97-AF65-F5344CB8AC3E}">
        <p14:creationId xmlns:p14="http://schemas.microsoft.com/office/powerpoint/2010/main" val="273091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223B2-0645-3572-1021-CE159E197AB8}"/>
              </a:ext>
            </a:extLst>
          </p:cNvPr>
          <p:cNvPicPr>
            <a:picLocks noChangeAspect="1"/>
          </p:cNvPicPr>
          <p:nvPr/>
        </p:nvPicPr>
        <p:blipFill>
          <a:blip r:embed="rId2"/>
          <a:stretch>
            <a:fillRect/>
          </a:stretch>
        </p:blipFill>
        <p:spPr>
          <a:xfrm>
            <a:off x="1113182" y="889795"/>
            <a:ext cx="10323444" cy="5617021"/>
          </a:xfrm>
          <a:prstGeom prst="rect">
            <a:avLst/>
          </a:prstGeom>
        </p:spPr>
      </p:pic>
      <p:sp>
        <p:nvSpPr>
          <p:cNvPr id="3" name="TextBox 2">
            <a:extLst>
              <a:ext uri="{FF2B5EF4-FFF2-40B4-BE49-F238E27FC236}">
                <a16:creationId xmlns:a16="http://schemas.microsoft.com/office/drawing/2014/main" id="{181E7C36-9243-0658-FD89-CA8F63751978}"/>
              </a:ext>
            </a:extLst>
          </p:cNvPr>
          <p:cNvSpPr txBox="1"/>
          <p:nvPr/>
        </p:nvSpPr>
        <p:spPr>
          <a:xfrm>
            <a:off x="1550504" y="1311965"/>
            <a:ext cx="9528314" cy="4662815"/>
          </a:xfrm>
          <a:prstGeom prst="rect">
            <a:avLst/>
          </a:prstGeom>
          <a:noFill/>
        </p:spPr>
        <p:txBody>
          <a:bodyPr wrap="square" rtlCol="0">
            <a:spAutoFit/>
          </a:bodyPr>
          <a:lstStyle/>
          <a:p>
            <a:r>
              <a:rPr lang="en-US" dirty="0"/>
              <a:t>Here is claim 1 as amended, with </a:t>
            </a:r>
            <a:r>
              <a:rPr lang="en-US" dirty="0" err="1"/>
              <a:t>strikethrpugh</a:t>
            </a:r>
            <a:r>
              <a:rPr lang="en-US" dirty="0"/>
              <a:t> matter deleted and underlined matter added:</a:t>
            </a:r>
          </a:p>
          <a:p>
            <a:endParaRPr lang="en-US" dirty="0"/>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(Currently amended) An apparatus for producing thermal or epithermal neutrons comprising: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plurality of sources emitting fast neutrons;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hollow cylindrical or spherical shape of neutron moderation material with a sample centered within the shape, the material moderating the fast neutrons to thermal neutrons at the sample;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wherein the fast neutron sources are uniformly positioned outside and around the moderation material and thermal neutron flux is maximized at the sample as a function of concentration of fast neutrons from all of the generators, thickness of moderation material and radial distance between the generators, the moderation material and the sample.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18AAE86E-BD03-1521-8AFF-F2EE8D169473}"/>
              </a:ext>
            </a:extLst>
          </p:cNvPr>
          <p:cNvSpPr txBox="1"/>
          <p:nvPr/>
        </p:nvSpPr>
        <p:spPr>
          <a:xfrm>
            <a:off x="621663" y="283056"/>
            <a:ext cx="675979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#11 – Claim Amendment, continued</a:t>
            </a:r>
          </a:p>
        </p:txBody>
      </p:sp>
    </p:spTree>
    <p:extLst>
      <p:ext uri="{BB962C8B-B14F-4D97-AF65-F5344CB8AC3E}">
        <p14:creationId xmlns:p14="http://schemas.microsoft.com/office/powerpoint/2010/main" val="229338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19F87-80B3-634A-B918-297138D0FD09}"/>
              </a:ext>
            </a:extLst>
          </p:cNvPr>
          <p:cNvPicPr>
            <a:picLocks noChangeAspect="1"/>
          </p:cNvPicPr>
          <p:nvPr/>
        </p:nvPicPr>
        <p:blipFill>
          <a:blip r:embed="rId2"/>
          <a:stretch>
            <a:fillRect/>
          </a:stretch>
        </p:blipFill>
        <p:spPr>
          <a:xfrm>
            <a:off x="1113182" y="889795"/>
            <a:ext cx="10323444" cy="5617021"/>
          </a:xfrm>
          <a:prstGeom prst="rect">
            <a:avLst/>
          </a:prstGeom>
        </p:spPr>
      </p:pic>
      <p:sp>
        <p:nvSpPr>
          <p:cNvPr id="3" name="TextBox 2">
            <a:extLst>
              <a:ext uri="{FF2B5EF4-FFF2-40B4-BE49-F238E27FC236}">
                <a16:creationId xmlns:a16="http://schemas.microsoft.com/office/drawing/2014/main" id="{12DCB4BF-451A-4D29-EE69-10117B048BAB}"/>
              </a:ext>
            </a:extLst>
          </p:cNvPr>
          <p:cNvSpPr txBox="1"/>
          <p:nvPr/>
        </p:nvSpPr>
        <p:spPr>
          <a:xfrm>
            <a:off x="1550504" y="1311965"/>
            <a:ext cx="9528314" cy="3693319"/>
          </a:xfrm>
          <a:prstGeom prst="rect">
            <a:avLst/>
          </a:prstGeom>
          <a:noFill/>
        </p:spPr>
        <p:txBody>
          <a:bodyPr wrap="square" rtlCol="0">
            <a:spAutoFit/>
          </a:bodyPr>
          <a:lstStyle/>
          <a:p>
            <a:r>
              <a:rPr lang="en-US" dirty="0"/>
              <a:t>In the process of examination, including actions and responses, you may find it necessary or desirable to have a personal interview with your examiner.  This always may be done if the Action is non-Final, but in a Final action the examiner is not obligated to grant an interview.</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To set an interview with an examiner assert the following URL in your web browser:</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hlinkClick r:id="rId3"/>
              </a:rPr>
              <a:t>USPTO Automated Interview Request (AIR) Form | USPTO</a:t>
            </a:r>
            <a:endParaRPr lang="en-US" dirty="0"/>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You will get a form you may populate and send to the USPTO to set the interview.  All the information you need will be in the action you received.  Once you populate the form and transmit to the Patent Office you will get, in a few days at most, an email from the examiner agreeing to your date and time or suggesting another date and time.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A13119FF-BE1D-497F-D25F-7C783F0BF875}"/>
              </a:ext>
            </a:extLst>
          </p:cNvPr>
          <p:cNvSpPr txBox="1"/>
          <p:nvPr/>
        </p:nvSpPr>
        <p:spPr>
          <a:xfrm>
            <a:off x="621663" y="283056"/>
            <a:ext cx="675979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#12 – Examiner Interviews:</a:t>
            </a:r>
          </a:p>
        </p:txBody>
      </p:sp>
    </p:spTree>
    <p:extLst>
      <p:ext uri="{BB962C8B-B14F-4D97-AF65-F5344CB8AC3E}">
        <p14:creationId xmlns:p14="http://schemas.microsoft.com/office/powerpoint/2010/main" val="337292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F2886-074D-A24A-1A16-DF57DE99EC21}"/>
              </a:ext>
            </a:extLst>
          </p:cNvPr>
          <p:cNvPicPr>
            <a:picLocks noChangeAspect="1"/>
          </p:cNvPicPr>
          <p:nvPr/>
        </p:nvPicPr>
        <p:blipFill>
          <a:blip r:embed="rId2"/>
          <a:stretch>
            <a:fillRect/>
          </a:stretch>
        </p:blipFill>
        <p:spPr>
          <a:xfrm>
            <a:off x="1113182" y="889795"/>
            <a:ext cx="10323444" cy="5617021"/>
          </a:xfrm>
          <a:prstGeom prst="rect">
            <a:avLst/>
          </a:prstGeom>
        </p:spPr>
      </p:pic>
      <p:sp>
        <p:nvSpPr>
          <p:cNvPr id="3" name="TextBox 2">
            <a:extLst>
              <a:ext uri="{FF2B5EF4-FFF2-40B4-BE49-F238E27FC236}">
                <a16:creationId xmlns:a16="http://schemas.microsoft.com/office/drawing/2014/main" id="{7977B961-4110-7953-C306-1E1DB9451FA4}"/>
              </a:ext>
            </a:extLst>
          </p:cNvPr>
          <p:cNvSpPr txBox="1"/>
          <p:nvPr/>
        </p:nvSpPr>
        <p:spPr>
          <a:xfrm>
            <a:off x="1550504" y="1311965"/>
            <a:ext cx="9528314" cy="4801314"/>
          </a:xfrm>
          <a:prstGeom prst="rect">
            <a:avLst/>
          </a:prstGeom>
          <a:noFill/>
        </p:spPr>
        <p:txBody>
          <a:bodyPr wrap="square" rtlCol="0">
            <a:spAutoFit/>
          </a:bodyPr>
          <a:lstStyle/>
          <a:p>
            <a:r>
              <a:rPr lang="en-US" dirty="0"/>
              <a:t>The sequenced slides in this PowerPoint presentation are our attempt to help you understand the examination process, and to guide you in preparing a proper response to an Office Action on the merits in you patent application.</a:t>
            </a:r>
          </a:p>
          <a:p>
            <a:endParaRPr lang="en-US" dirty="0"/>
          </a:p>
          <a:p>
            <a:r>
              <a:rPr lang="en-US" dirty="0"/>
              <a:t>It goes without saying that the claim amendments (if any) and the arguments in your response have to come from you, as we are not your representative, and we do not have your specification, drawings, claims or the Action to which you need to respond. Our aim has been to at least provide you with a formatted response template, and to explain how to populate that template, also how to do many of the things that are necessary to do in the course of preparing a formal response to an Action on the merits in an examination, such as amending claims.</a:t>
            </a:r>
          </a:p>
          <a:p>
            <a:endParaRPr lang="en-US" dirty="0"/>
          </a:p>
          <a:p>
            <a:r>
              <a:rPr lang="en-US" dirty="0"/>
              <a:t>If you prepared and filed your own application without representation by a licensed practitioner, you may have discovered that the examination process is another ball game.  The Patent Office invariably suggests representation by a licensed practitioner.  If you decide you want and need professional help you may contact any IP firm or licensed IP attorney or agent.  </a:t>
            </a:r>
          </a:p>
          <a:p>
            <a:endParaRPr lang="en-US" dirty="0"/>
          </a:p>
          <a:p>
            <a:r>
              <a:rPr lang="en-US" dirty="0"/>
              <a:t>If you would like our firm to help you with your application, you may reach us by email at </a:t>
            </a:r>
            <a:r>
              <a:rPr lang="en-US" dirty="0" err="1"/>
              <a:t>xxxx@yyy</a:t>
            </a:r>
            <a:r>
              <a:rPr lang="en-US" dirty="0"/>
              <a:t>.</a:t>
            </a:r>
          </a:p>
        </p:txBody>
      </p:sp>
      <p:sp>
        <p:nvSpPr>
          <p:cNvPr id="4" name="TextBox 3">
            <a:extLst>
              <a:ext uri="{FF2B5EF4-FFF2-40B4-BE49-F238E27FC236}">
                <a16:creationId xmlns:a16="http://schemas.microsoft.com/office/drawing/2014/main" id="{CE34634F-DE59-9C75-50F1-DE0352C01253}"/>
              </a:ext>
            </a:extLst>
          </p:cNvPr>
          <p:cNvSpPr txBox="1"/>
          <p:nvPr/>
        </p:nvSpPr>
        <p:spPr>
          <a:xfrm>
            <a:off x="621663" y="283056"/>
            <a:ext cx="6759798"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#13 – Summary</a:t>
            </a:r>
          </a:p>
        </p:txBody>
      </p:sp>
    </p:spTree>
    <p:extLst>
      <p:ext uri="{BB962C8B-B14F-4D97-AF65-F5344CB8AC3E}">
        <p14:creationId xmlns:p14="http://schemas.microsoft.com/office/powerpoint/2010/main" val="352543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4356C-DAE9-3794-F713-D9AB66CE7C7A}"/>
              </a:ext>
            </a:extLst>
          </p:cNvPr>
          <p:cNvSpPr txBox="1"/>
          <p:nvPr/>
        </p:nvSpPr>
        <p:spPr>
          <a:xfrm>
            <a:off x="3843130" y="477075"/>
            <a:ext cx="455874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Do a Quick Review</a:t>
            </a:r>
          </a:p>
        </p:txBody>
      </p:sp>
      <p:sp>
        <p:nvSpPr>
          <p:cNvPr id="3" name="TextBox 2">
            <a:extLst>
              <a:ext uri="{FF2B5EF4-FFF2-40B4-BE49-F238E27FC236}">
                <a16:creationId xmlns:a16="http://schemas.microsoft.com/office/drawing/2014/main" id="{77D989F4-BC25-3CDE-79B0-EEDEC4CCD1C5}"/>
              </a:ext>
            </a:extLst>
          </p:cNvPr>
          <p:cNvSpPr txBox="1"/>
          <p:nvPr/>
        </p:nvSpPr>
        <p:spPr>
          <a:xfrm>
            <a:off x="1245704" y="1321119"/>
            <a:ext cx="1616765"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#2</a:t>
            </a:r>
          </a:p>
        </p:txBody>
      </p:sp>
      <p:sp>
        <p:nvSpPr>
          <p:cNvPr id="4" name="TextBox 3">
            <a:extLst>
              <a:ext uri="{FF2B5EF4-FFF2-40B4-BE49-F238E27FC236}">
                <a16:creationId xmlns:a16="http://schemas.microsoft.com/office/drawing/2014/main" id="{838679C1-9778-2979-9D47-0D05822EF5B2}"/>
              </a:ext>
            </a:extLst>
          </p:cNvPr>
          <p:cNvSpPr txBox="1"/>
          <p:nvPr/>
        </p:nvSpPr>
        <p:spPr>
          <a:xfrm>
            <a:off x="1683026" y="1921563"/>
            <a:ext cx="8890191" cy="646331"/>
          </a:xfrm>
          <a:prstGeom prst="rect">
            <a:avLst/>
          </a:prstGeom>
          <a:noFill/>
        </p:spPr>
        <p:txBody>
          <a:bodyPr wrap="none" rtlCol="0">
            <a:spAutoFit/>
          </a:bodyPr>
          <a:lstStyle/>
          <a:p>
            <a:r>
              <a:rPr lang="en-US" dirty="0"/>
              <a:t>Look at the Summary Page, which is the second page of the action.  The more important part</a:t>
            </a:r>
          </a:p>
          <a:p>
            <a:r>
              <a:rPr lang="en-US" dirty="0"/>
              <a:t>For now is reproduced below: </a:t>
            </a:r>
          </a:p>
        </p:txBody>
      </p:sp>
      <p:graphicFrame>
        <p:nvGraphicFramePr>
          <p:cNvPr id="9" name="Object 8">
            <a:extLst>
              <a:ext uri="{FF2B5EF4-FFF2-40B4-BE49-F238E27FC236}">
                <a16:creationId xmlns:a16="http://schemas.microsoft.com/office/drawing/2014/main" id="{378BD3FE-63F9-F1FB-9D9F-84EE628264C3}"/>
              </a:ext>
            </a:extLst>
          </p:cNvPr>
          <p:cNvGraphicFramePr>
            <a:graphicFrameLocks noChangeAspect="1"/>
          </p:cNvGraphicFramePr>
          <p:nvPr>
            <p:extLst>
              <p:ext uri="{D42A27DB-BD31-4B8C-83A1-F6EECF244321}">
                <p14:modId xmlns:p14="http://schemas.microsoft.com/office/powerpoint/2010/main" val="2657975895"/>
              </p:ext>
            </p:extLst>
          </p:nvPr>
        </p:nvGraphicFramePr>
        <p:xfrm>
          <a:off x="2047875" y="2883384"/>
          <a:ext cx="8096250" cy="3475037"/>
        </p:xfrm>
        <a:graphic>
          <a:graphicData uri="http://schemas.openxmlformats.org/presentationml/2006/ole">
            <mc:AlternateContent xmlns:mc="http://schemas.openxmlformats.org/markup-compatibility/2006">
              <mc:Choice xmlns:v="urn:schemas-microsoft-com:vml" Requires="v">
                <p:oleObj name="CorelDRAW" r:id="rId2" imgW="8096055" imgH="3474767" progId="CorelDraw.Graphic.23">
                  <p:embed/>
                </p:oleObj>
              </mc:Choice>
              <mc:Fallback>
                <p:oleObj name="CorelDRAW" r:id="rId2" imgW="8096055" imgH="3474767" progId="CorelDraw.Graphic.23">
                  <p:embed/>
                  <p:pic>
                    <p:nvPicPr>
                      <p:cNvPr id="0" name=""/>
                      <p:cNvPicPr/>
                      <p:nvPr/>
                    </p:nvPicPr>
                    <p:blipFill>
                      <a:blip r:embed="rId3"/>
                      <a:stretch>
                        <a:fillRect/>
                      </a:stretch>
                    </p:blipFill>
                    <p:spPr>
                      <a:xfrm>
                        <a:off x="2047875" y="2883384"/>
                        <a:ext cx="8096250" cy="3475037"/>
                      </a:xfrm>
                      <a:prstGeom prst="rect">
                        <a:avLst/>
                      </a:prstGeom>
                    </p:spPr>
                  </p:pic>
                </p:oleObj>
              </mc:Fallback>
            </mc:AlternateContent>
          </a:graphicData>
        </a:graphic>
      </p:graphicFrame>
    </p:spTree>
    <p:extLst>
      <p:ext uri="{BB962C8B-B14F-4D97-AF65-F5344CB8AC3E}">
        <p14:creationId xmlns:p14="http://schemas.microsoft.com/office/powerpoint/2010/main" val="303515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7B5191-F83A-DD11-CCFD-3BDE3B2DE901}"/>
              </a:ext>
            </a:extLst>
          </p:cNvPr>
          <p:cNvSpPr txBox="1"/>
          <p:nvPr/>
        </p:nvSpPr>
        <p:spPr>
          <a:xfrm>
            <a:off x="1245704" y="1321119"/>
            <a:ext cx="357808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#2 - Continued</a:t>
            </a:r>
          </a:p>
        </p:txBody>
      </p:sp>
      <p:sp>
        <p:nvSpPr>
          <p:cNvPr id="3" name="TextBox 2">
            <a:extLst>
              <a:ext uri="{FF2B5EF4-FFF2-40B4-BE49-F238E27FC236}">
                <a16:creationId xmlns:a16="http://schemas.microsoft.com/office/drawing/2014/main" id="{372E456C-97B6-C345-D62C-D6B46691FD50}"/>
              </a:ext>
            </a:extLst>
          </p:cNvPr>
          <p:cNvSpPr txBox="1"/>
          <p:nvPr/>
        </p:nvSpPr>
        <p:spPr>
          <a:xfrm>
            <a:off x="993912" y="1921563"/>
            <a:ext cx="10604954" cy="5078313"/>
          </a:xfrm>
          <a:prstGeom prst="rect">
            <a:avLst/>
          </a:prstGeom>
          <a:noFill/>
        </p:spPr>
        <p:txBody>
          <a:bodyPr wrap="none" rtlCol="0">
            <a:spAutoFit/>
          </a:bodyPr>
          <a:lstStyle/>
          <a:p>
            <a:r>
              <a:rPr lang="en-US" dirty="0"/>
              <a:t>Referring to the previous slide:</a:t>
            </a:r>
          </a:p>
          <a:p>
            <a:endParaRPr lang="en-US" dirty="0"/>
          </a:p>
          <a:p>
            <a:r>
              <a:rPr lang="en-US" dirty="0"/>
              <a:t>Line 5 indicates all the claims pending in your patent application.  Line </a:t>
            </a:r>
            <a:r>
              <a:rPr lang="en-US" dirty="0" err="1"/>
              <a:t>5a</a:t>
            </a:r>
            <a:r>
              <a:rPr lang="en-US" dirty="0"/>
              <a:t> lists claims withdrawn from</a:t>
            </a:r>
          </a:p>
          <a:p>
            <a:r>
              <a:rPr lang="en-US" dirty="0"/>
              <a:t>examination if there was a restriction. Line 6 indicates which, if any, claims are allowed.  Line 7 lists</a:t>
            </a:r>
          </a:p>
          <a:p>
            <a:r>
              <a:rPr lang="en-US" dirty="0"/>
              <a:t>Claims rejected.  Line 8 lists claims objected to.</a:t>
            </a:r>
          </a:p>
          <a:p>
            <a:r>
              <a:rPr lang="en-US" dirty="0"/>
              <a:t>If there are claims listed on line 8 it may be that there are claims allowable.  Check under the heading</a:t>
            </a:r>
          </a:p>
          <a:p>
            <a:r>
              <a:rPr lang="en-US" dirty="0"/>
              <a:t>“Detailed action” and look near the end of the action to see if there is a heading “Allowable Subject matter”.</a:t>
            </a:r>
          </a:p>
          <a:p>
            <a:r>
              <a:rPr lang="en-US" dirty="0"/>
              <a:t>Here is an example from a real case:</a:t>
            </a:r>
          </a:p>
          <a:p>
            <a:pPr algn="ctr"/>
            <a:r>
              <a:rPr lang="en-US" b="1" dirty="0">
                <a:highlight>
                  <a:srgbClr val="FFFF00"/>
                </a:highlight>
              </a:rPr>
              <a:t>Allowable Subject Matter </a:t>
            </a:r>
          </a:p>
          <a:p>
            <a:r>
              <a:rPr lang="en-US" dirty="0">
                <a:highlight>
                  <a:srgbClr val="FFFF00"/>
                </a:highlight>
              </a:rPr>
              <a:t>11. Claims 1-7 would be allowable if rewritten or amended to overcome the rejection(s) under 35 </a:t>
            </a:r>
          </a:p>
          <a:p>
            <a:r>
              <a:rPr lang="en-US" dirty="0">
                <a:highlight>
                  <a:srgbClr val="FFFF00"/>
                </a:highlight>
              </a:rPr>
              <a:t>U.S.C.112(b) or 35 U.S.C.112 (pre-</a:t>
            </a:r>
            <a:r>
              <a:rPr lang="en-US" dirty="0" err="1">
                <a:highlight>
                  <a:srgbClr val="FFFF00"/>
                </a:highlight>
              </a:rPr>
              <a:t>AlA</a:t>
            </a:r>
            <a:r>
              <a:rPr lang="en-US" dirty="0">
                <a:highlight>
                  <a:srgbClr val="FFFF00"/>
                </a:highlight>
              </a:rPr>
              <a:t>), 2nd paragraph, set forth in this Office action.</a:t>
            </a:r>
          </a:p>
          <a:p>
            <a:endParaRPr lang="en-US" dirty="0"/>
          </a:p>
          <a:p>
            <a:r>
              <a:rPr lang="en-US" dirty="0"/>
              <a:t>Our point here is that if there are allowed claims or/or allowable claims, you have a choice when preparing the</a:t>
            </a:r>
          </a:p>
          <a:p>
            <a:r>
              <a:rPr lang="en-US" dirty="0"/>
              <a:t>response to accept the allowability, or to argue for broader allowability.  Our advice is in almost every </a:t>
            </a:r>
          </a:p>
          <a:p>
            <a:r>
              <a:rPr lang="en-US" dirty="0"/>
              <a:t>circumstance to respond to accept the allowability.  If you believe broader allowance may be attained, you</a:t>
            </a:r>
          </a:p>
          <a:p>
            <a:r>
              <a:rPr lang="en-US" dirty="0"/>
              <a:t>can file a divisional case to enter and contend for broader claims.</a:t>
            </a:r>
          </a:p>
          <a:p>
            <a:endParaRPr lang="en-US" dirty="0"/>
          </a:p>
          <a:p>
            <a:endParaRPr lang="en-US" dirty="0"/>
          </a:p>
        </p:txBody>
      </p:sp>
    </p:spTree>
    <p:extLst>
      <p:ext uri="{BB962C8B-B14F-4D97-AF65-F5344CB8AC3E}">
        <p14:creationId xmlns:p14="http://schemas.microsoft.com/office/powerpoint/2010/main" val="420151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6FDBA4-3008-1186-7A18-03FD7BCE37F8}"/>
              </a:ext>
            </a:extLst>
          </p:cNvPr>
          <p:cNvSpPr txBox="1"/>
          <p:nvPr/>
        </p:nvSpPr>
        <p:spPr>
          <a:xfrm>
            <a:off x="1108881" y="791149"/>
            <a:ext cx="10150522" cy="5663089"/>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#3</a:t>
            </a:r>
          </a:p>
          <a:p>
            <a:endParaRPr lang="en-US" sz="2800" b="1" dirty="0">
              <a:latin typeface="Times New Roman" panose="02020603050405020304" pitchFamily="18" charset="0"/>
              <a:cs typeface="Times New Roman" panose="02020603050405020304" pitchFamily="18" charset="0"/>
            </a:endParaRPr>
          </a:p>
          <a:p>
            <a:r>
              <a:rPr lang="en-US" dirty="0">
                <a:cs typeface="Times New Roman" panose="02020603050405020304" pitchFamily="18" charset="0"/>
              </a:rPr>
              <a:t>At this point it is time to begin your formal response.  You start with the Word .docx template we provide, which you may download from “Resources” if you have not already done so. </a:t>
            </a:r>
          </a:p>
          <a:p>
            <a:endParaRPr lang="en-US" dirty="0">
              <a:cs typeface="Times New Roman" panose="02020603050405020304" pitchFamily="18" charset="0"/>
            </a:endParaRPr>
          </a:p>
          <a:p>
            <a:r>
              <a:rPr lang="en-US" dirty="0">
                <a:cs typeface="Times New Roman" panose="02020603050405020304" pitchFamily="18" charset="0"/>
              </a:rPr>
              <a:t>The Response Template is a Word .docx document with the format and headings that are preferred by the USPTO for a formal response.  We guide you in following frames of this presentation to prepare your formal response in a step-by-step manner with explanation where needed.  In most cases you will be able to just copy and insert the text you will need.</a:t>
            </a:r>
          </a:p>
          <a:p>
            <a:endParaRPr lang="en-US" dirty="0">
              <a:cs typeface="Times New Roman" panose="02020603050405020304" pitchFamily="18" charset="0"/>
            </a:endParaRPr>
          </a:p>
          <a:p>
            <a:r>
              <a:rPr lang="en-US" dirty="0">
                <a:cs typeface="Times New Roman" panose="02020603050405020304" pitchFamily="18" charset="0"/>
              </a:rPr>
              <a:t>You will see that the template has a Summary page (first page) which has places to list the Art Unit, Examiner’s name and a confirmation number.  The confirmation number is critical because this is how the Office associates your response to the case on file at the Patent Office.  Also, on the first page you insert the applicant’s name (In re:), the Serial Number, the date the case was filed, and the Subject, which is often the Title of the application.  All of this may be copied from the Action for which you are preparing a response, and you should copy directly and literally from the action to avoid any confusion.  Title the response as Response A, B or C, etc. depending on whether this is the first (A), second (B) and so on.</a:t>
            </a:r>
          </a:p>
          <a:p>
            <a:endParaRPr lang="en-US" dirty="0">
              <a:cs typeface="Times New Roman" panose="02020603050405020304" pitchFamily="18" charset="0"/>
            </a:endParaRPr>
          </a:p>
          <a:p>
            <a:r>
              <a:rPr lang="en-US" dirty="0">
                <a:cs typeface="Times New Roman" panose="02020603050405020304" pitchFamily="18" charset="0"/>
              </a:rPr>
              <a:t>The next slide shows the first page of the response.</a:t>
            </a:r>
          </a:p>
        </p:txBody>
      </p:sp>
    </p:spTree>
    <p:extLst>
      <p:ext uri="{BB962C8B-B14F-4D97-AF65-F5344CB8AC3E}">
        <p14:creationId xmlns:p14="http://schemas.microsoft.com/office/powerpoint/2010/main" val="143175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EE85DC9-44A9-B93C-CDD1-E01AD4AB240F}"/>
              </a:ext>
            </a:extLst>
          </p:cNvPr>
          <p:cNvGraphicFramePr>
            <a:graphicFrameLocks noChangeAspect="1"/>
          </p:cNvGraphicFramePr>
          <p:nvPr>
            <p:extLst>
              <p:ext uri="{D42A27DB-BD31-4B8C-83A1-F6EECF244321}">
                <p14:modId xmlns:p14="http://schemas.microsoft.com/office/powerpoint/2010/main" val="1945235482"/>
              </p:ext>
            </p:extLst>
          </p:nvPr>
        </p:nvGraphicFramePr>
        <p:xfrm>
          <a:off x="2543175" y="517525"/>
          <a:ext cx="7105650" cy="5822950"/>
        </p:xfrm>
        <a:graphic>
          <a:graphicData uri="http://schemas.openxmlformats.org/presentationml/2006/ole">
            <mc:AlternateContent xmlns:mc="http://schemas.openxmlformats.org/markup-compatibility/2006">
              <mc:Choice xmlns:v="urn:schemas-microsoft-com:vml" Requires="v">
                <p:oleObj name="CorelDRAW" r:id="rId2" imgW="7212240" imgH="5893200" progId="CorelDraw.Graphic.23">
                  <p:embed/>
                </p:oleObj>
              </mc:Choice>
              <mc:Fallback>
                <p:oleObj name="CorelDRAW" r:id="rId2" imgW="7212240" imgH="5893200" progId="CorelDraw.Graphic.23">
                  <p:embed/>
                  <p:pic>
                    <p:nvPicPr>
                      <p:cNvPr id="0" name=""/>
                      <p:cNvPicPr/>
                      <p:nvPr/>
                    </p:nvPicPr>
                    <p:blipFill>
                      <a:blip r:embed="rId3"/>
                      <a:stretch>
                        <a:fillRect/>
                      </a:stretch>
                    </p:blipFill>
                    <p:spPr>
                      <a:xfrm>
                        <a:off x="2543175" y="517525"/>
                        <a:ext cx="7105650" cy="5822950"/>
                      </a:xfrm>
                      <a:prstGeom prst="rect">
                        <a:avLst/>
                      </a:prstGeom>
                    </p:spPr>
                  </p:pic>
                </p:oleObj>
              </mc:Fallback>
            </mc:AlternateContent>
          </a:graphicData>
        </a:graphic>
      </p:graphicFrame>
      <p:sp>
        <p:nvSpPr>
          <p:cNvPr id="5" name="Rectangle 2">
            <a:extLst>
              <a:ext uri="{FF2B5EF4-FFF2-40B4-BE49-F238E27FC236}">
                <a16:creationId xmlns:a16="http://schemas.microsoft.com/office/drawing/2014/main" id="{7C31B53A-2581-FBE0-84BA-70AFBD079617}"/>
              </a:ext>
            </a:extLst>
          </p:cNvPr>
          <p:cNvSpPr>
            <a:spLocks noChangeArrowheads="1"/>
          </p:cNvSpPr>
          <p:nvPr/>
        </p:nvSpPr>
        <p:spPr bwMode="auto">
          <a:xfrm>
            <a:off x="2120348" y="801876"/>
            <a:ext cx="82030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 THE UNITED STATES PATENT AND TRADEMARK OFFICE</a:t>
            </a:r>
            <a:endParaRPr kumimoji="0" lang="en-US" altLang="en-US" sz="1600" b="1"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12BA7962-7F79-EA04-7437-0292CA732C24}"/>
              </a:ext>
            </a:extLst>
          </p:cNvPr>
          <p:cNvSpPr txBox="1"/>
          <p:nvPr/>
        </p:nvSpPr>
        <p:spPr>
          <a:xfrm>
            <a:off x="2543175" y="1215473"/>
            <a:ext cx="1007165" cy="338554"/>
          </a:xfrm>
          <a:prstGeom prst="rect">
            <a:avLst/>
          </a:prstGeom>
          <a:noFill/>
        </p:spPr>
        <p:txBody>
          <a:bodyPr wrap="square" rtlCol="0">
            <a:spAutoFit/>
          </a:bodyPr>
          <a:lstStyle/>
          <a:p>
            <a:r>
              <a:rPr lang="en-US" sz="1600" dirty="0"/>
              <a:t>Art Unit:</a:t>
            </a:r>
          </a:p>
        </p:txBody>
      </p:sp>
      <p:sp>
        <p:nvSpPr>
          <p:cNvPr id="13" name="TextBox 12">
            <a:extLst>
              <a:ext uri="{FF2B5EF4-FFF2-40B4-BE49-F238E27FC236}">
                <a16:creationId xmlns:a16="http://schemas.microsoft.com/office/drawing/2014/main" id="{46BDE9C7-BFF2-F905-4F77-68E19B1B4955}"/>
              </a:ext>
            </a:extLst>
          </p:cNvPr>
          <p:cNvSpPr txBox="1"/>
          <p:nvPr/>
        </p:nvSpPr>
        <p:spPr>
          <a:xfrm>
            <a:off x="6460435" y="1208745"/>
            <a:ext cx="1941444" cy="584775"/>
          </a:xfrm>
          <a:prstGeom prst="rect">
            <a:avLst/>
          </a:prstGeom>
          <a:noFill/>
        </p:spPr>
        <p:txBody>
          <a:bodyPr wrap="square" rtlCol="0">
            <a:spAutoFit/>
          </a:bodyPr>
          <a:lstStyle/>
          <a:p>
            <a:r>
              <a:rPr lang="en-US" sz="1600" dirty="0"/>
              <a:t>Examiner:</a:t>
            </a:r>
          </a:p>
          <a:p>
            <a:r>
              <a:rPr lang="en-US" sz="1600" dirty="0"/>
              <a:t>Confirmation No.</a:t>
            </a:r>
          </a:p>
        </p:txBody>
      </p:sp>
      <p:sp>
        <p:nvSpPr>
          <p:cNvPr id="14" name="TextBox 13">
            <a:extLst>
              <a:ext uri="{FF2B5EF4-FFF2-40B4-BE49-F238E27FC236}">
                <a16:creationId xmlns:a16="http://schemas.microsoft.com/office/drawing/2014/main" id="{5C7FAC95-9274-72F4-2D00-824C6FC9E6D0}"/>
              </a:ext>
            </a:extLst>
          </p:cNvPr>
          <p:cNvSpPr txBox="1"/>
          <p:nvPr/>
        </p:nvSpPr>
        <p:spPr>
          <a:xfrm>
            <a:off x="1590261" y="1923049"/>
            <a:ext cx="2093843" cy="1471172"/>
          </a:xfrm>
          <a:prstGeom prst="rect">
            <a:avLst/>
          </a:prstGeom>
          <a:noFill/>
        </p:spPr>
        <p:txBody>
          <a:bodyPr wrap="square" rtlCol="0">
            <a:spAutoFit/>
          </a:bodyPr>
          <a:lstStyle/>
          <a:p>
            <a:pPr marL="914400" marR="0" indent="-914400">
              <a:lnSpc>
                <a:spcPct val="115000"/>
              </a:lnSpc>
              <a:spcBef>
                <a:spcPts val="0"/>
              </a:spcBef>
              <a:spcAft>
                <a:spcPts val="0"/>
              </a:spcAft>
              <a:tabLst>
                <a:tab pos="914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 Re: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indent="-914400">
              <a:lnSpc>
                <a:spcPct val="115000"/>
              </a:lnSpc>
              <a:spcBef>
                <a:spcPts val="0"/>
              </a:spcBef>
              <a:spcAft>
                <a:spcPts val="0"/>
              </a:spcAft>
              <a:tabLst>
                <a:tab pos="914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Case: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indent="-914400">
              <a:lnSpc>
                <a:spcPct val="115000"/>
              </a:lnSpc>
              <a:spcBef>
                <a:spcPts val="0"/>
              </a:spcBef>
              <a:spcAft>
                <a:spcPts val="0"/>
              </a:spcAft>
              <a:tabLst>
                <a:tab pos="914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Serial No.: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tabLst>
                <a:tab pos="9144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Filed: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Subject:</a:t>
            </a:r>
            <a:endParaRPr lang="en-US" sz="1600" dirty="0"/>
          </a:p>
        </p:txBody>
      </p:sp>
      <p:sp>
        <p:nvSpPr>
          <p:cNvPr id="15" name="TextBox 14">
            <a:extLst>
              <a:ext uri="{FF2B5EF4-FFF2-40B4-BE49-F238E27FC236}">
                <a16:creationId xmlns:a16="http://schemas.microsoft.com/office/drawing/2014/main" id="{1580569A-40B5-8A43-BC6C-A222D3119877}"/>
              </a:ext>
            </a:extLst>
          </p:cNvPr>
          <p:cNvSpPr txBox="1"/>
          <p:nvPr/>
        </p:nvSpPr>
        <p:spPr>
          <a:xfrm>
            <a:off x="1590261" y="3633226"/>
            <a:ext cx="2941982" cy="1218795"/>
          </a:xfrm>
          <a:prstGeom prst="rect">
            <a:avLst/>
          </a:prstGeom>
          <a:noFill/>
        </p:spPr>
        <p:txBody>
          <a:bodyPr wrap="square" rtlCol="0">
            <a:spAutoFit/>
          </a:bodyPr>
          <a:lstStyle/>
          <a:p>
            <a:pPr marL="0" marR="0">
              <a:lnSpc>
                <a:spcPct val="115000"/>
              </a:lnSpc>
              <a:spcBef>
                <a:spcPts val="0"/>
              </a:spcBef>
              <a:spcAft>
                <a:spcPts val="0"/>
              </a:spcAft>
            </a:pP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Commissioner for Patents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PO Box 1450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spc="-15" dirty="0">
                <a:effectLst/>
                <a:latin typeface="Times New Roman" panose="02020603050405020304" pitchFamily="18" charset="0"/>
                <a:ea typeface="Times New Roman" panose="02020603050405020304" pitchFamily="18" charset="0"/>
                <a:cs typeface="Times New Roman" panose="02020603050405020304" pitchFamily="18" charset="0"/>
              </a:rPr>
              <a:t>Alexandria, VA  22313-1450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6" name="TextBox 15">
            <a:extLst>
              <a:ext uri="{FF2B5EF4-FFF2-40B4-BE49-F238E27FC236}">
                <a16:creationId xmlns:a16="http://schemas.microsoft.com/office/drawing/2014/main" id="{97499013-F57E-162F-9283-666E4CFC3069}"/>
              </a:ext>
            </a:extLst>
          </p:cNvPr>
          <p:cNvSpPr txBox="1"/>
          <p:nvPr/>
        </p:nvSpPr>
        <p:spPr>
          <a:xfrm>
            <a:off x="1590261" y="4752472"/>
            <a:ext cx="1245704" cy="338554"/>
          </a:xfrm>
          <a:prstGeom prst="rect">
            <a:avLst/>
          </a:prstGeom>
          <a:noFill/>
        </p:spPr>
        <p:txBody>
          <a:bodyPr wrap="square" rtlCol="0">
            <a:spAutoFit/>
          </a:bodyPr>
          <a:lstStyle/>
          <a:p>
            <a:r>
              <a:rPr lang="en-US" sz="1600" dirty="0"/>
              <a:t>Dear Sir,</a:t>
            </a:r>
          </a:p>
        </p:txBody>
      </p:sp>
      <p:sp>
        <p:nvSpPr>
          <p:cNvPr id="17" name="TextBox 16">
            <a:extLst>
              <a:ext uri="{FF2B5EF4-FFF2-40B4-BE49-F238E27FC236}">
                <a16:creationId xmlns:a16="http://schemas.microsoft.com/office/drawing/2014/main" id="{2232055E-3E31-0C1E-7DA1-F72EB026257D}"/>
              </a:ext>
            </a:extLst>
          </p:cNvPr>
          <p:cNvSpPr txBox="1"/>
          <p:nvPr/>
        </p:nvSpPr>
        <p:spPr>
          <a:xfrm>
            <a:off x="3550340" y="5978495"/>
            <a:ext cx="3975652" cy="646331"/>
          </a:xfrm>
          <a:prstGeom prst="rect">
            <a:avLst/>
          </a:prstGeom>
          <a:noFill/>
        </p:spPr>
        <p:txBody>
          <a:bodyPr wrap="square" rtlCol="0">
            <a:spAutoFit/>
          </a:bodyPr>
          <a:lstStyle/>
          <a:p>
            <a:r>
              <a:rPr lang="en-US" sz="3600" b="1" dirty="0"/>
              <a:t>Response  (A,  B,  C)</a:t>
            </a:r>
          </a:p>
        </p:txBody>
      </p:sp>
      <p:sp>
        <p:nvSpPr>
          <p:cNvPr id="3" name="Rectangle 2">
            <a:extLst>
              <a:ext uri="{FF2B5EF4-FFF2-40B4-BE49-F238E27FC236}">
                <a16:creationId xmlns:a16="http://schemas.microsoft.com/office/drawing/2014/main" id="{09884BB7-2A1E-A7AA-7AE1-1F574C4A7169}"/>
              </a:ext>
            </a:extLst>
          </p:cNvPr>
          <p:cNvSpPr/>
          <p:nvPr/>
        </p:nvSpPr>
        <p:spPr>
          <a:xfrm>
            <a:off x="6096000" y="2464904"/>
            <a:ext cx="4227443" cy="2387117"/>
          </a:xfrm>
          <a:prstGeom prst="rect">
            <a:avLst/>
          </a:prstGeom>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0"/>
                <a:solidFill>
                  <a:schemeClr val="accent1"/>
                </a:solidFill>
                <a:effectLst>
                  <a:outerShdw blurRad="38100" dist="25400" dir="5400000" algn="ctr" rotWithShape="0">
                    <a:srgbClr val="6E747A">
                      <a:alpha val="43000"/>
                    </a:srgbClr>
                  </a:outerShdw>
                </a:effectLst>
              </a:rPr>
              <a:t>On this page, insert the Art Unit, The </a:t>
            </a:r>
          </a:p>
          <a:p>
            <a:pPr algn="ctr"/>
            <a:r>
              <a:rPr lang="en-US" dirty="0">
                <a:ln w="0"/>
                <a:solidFill>
                  <a:schemeClr val="accent1"/>
                </a:solidFill>
                <a:effectLst>
                  <a:outerShdw blurRad="38100" dist="25400" dir="5400000" algn="ctr" rotWithShape="0">
                    <a:srgbClr val="6E747A">
                      <a:alpha val="43000"/>
                    </a:srgbClr>
                  </a:outerShdw>
                </a:effectLst>
              </a:rPr>
              <a:t>Examiner’s name, the Confirmation No.,</a:t>
            </a:r>
          </a:p>
          <a:p>
            <a:pPr algn="ctr"/>
            <a:r>
              <a:rPr lang="en-US" dirty="0">
                <a:ln w="0"/>
                <a:solidFill>
                  <a:schemeClr val="accent1"/>
                </a:solidFill>
                <a:effectLst>
                  <a:outerShdw blurRad="38100" dist="25400" dir="5400000" algn="ctr" rotWithShape="0">
                    <a:srgbClr val="6E747A">
                      <a:alpha val="43000"/>
                    </a:srgbClr>
                  </a:outerShdw>
                </a:effectLst>
              </a:rPr>
              <a:t>The inventor’s name (In Re</a:t>
            </a:r>
            <a:r>
              <a:rPr lang="en-US"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 the Case ID,</a:t>
            </a:r>
          </a:p>
          <a:p>
            <a:pPr algn="ctr"/>
            <a:r>
              <a:rPr lang="en-US"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The Serial No., The date filed, and the Subject, all of which is copied from the action.  Use A, B or C depending on the order of the action.</a:t>
            </a:r>
            <a:endParaRPr lang="en-US" dirty="0">
              <a:ln w="0"/>
              <a:solidFill>
                <a:schemeClr val="accent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D49D27DF-1FA0-35A3-074B-C53F0F06E316}"/>
              </a:ext>
            </a:extLst>
          </p:cNvPr>
          <p:cNvSpPr txBox="1"/>
          <p:nvPr/>
        </p:nvSpPr>
        <p:spPr>
          <a:xfrm>
            <a:off x="636104" y="223845"/>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#4</a:t>
            </a:r>
          </a:p>
        </p:txBody>
      </p:sp>
    </p:spTree>
    <p:extLst>
      <p:ext uri="{BB962C8B-B14F-4D97-AF65-F5344CB8AC3E}">
        <p14:creationId xmlns:p14="http://schemas.microsoft.com/office/powerpoint/2010/main" val="361726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A62D8-69FA-DBE5-7FC7-7C2104A20943}"/>
              </a:ext>
            </a:extLst>
          </p:cNvPr>
          <p:cNvSpPr txBox="1"/>
          <p:nvPr/>
        </p:nvSpPr>
        <p:spPr>
          <a:xfrm>
            <a:off x="1232452" y="1113183"/>
            <a:ext cx="9197008" cy="1754326"/>
          </a:xfrm>
          <a:prstGeom prst="rect">
            <a:avLst/>
          </a:prstGeom>
          <a:noFill/>
        </p:spPr>
        <p:txBody>
          <a:bodyPr wrap="square" rtlCol="0">
            <a:spAutoFit/>
          </a:bodyPr>
          <a:lstStyle/>
          <a:p>
            <a:r>
              <a:rPr lang="en-US" b="1" dirty="0"/>
              <a:t>In the Claims:</a:t>
            </a:r>
          </a:p>
          <a:p>
            <a:r>
              <a:rPr lang="en-US" dirty="0"/>
              <a:t>All of the claims standing for examination are reproduced below with appropriate status</a:t>
            </a:r>
          </a:p>
          <a:p>
            <a:r>
              <a:rPr lang="en-US" dirty="0"/>
              <a:t>Indication.</a:t>
            </a:r>
          </a:p>
          <a:p>
            <a:endParaRPr lang="en-US" dirty="0"/>
          </a:p>
          <a:p>
            <a:endParaRPr lang="en-US" dirty="0"/>
          </a:p>
          <a:p>
            <a:r>
              <a:rPr lang="en-US" dirty="0"/>
              <a:t>1.  (Status)  a method for…..</a:t>
            </a:r>
          </a:p>
        </p:txBody>
      </p:sp>
      <p:sp>
        <p:nvSpPr>
          <p:cNvPr id="5" name="TextBox 4">
            <a:extLst>
              <a:ext uri="{FF2B5EF4-FFF2-40B4-BE49-F238E27FC236}">
                <a16:creationId xmlns:a16="http://schemas.microsoft.com/office/drawing/2014/main" id="{30D26573-C86C-BBB4-C770-0545399D3CEC}"/>
              </a:ext>
            </a:extLst>
          </p:cNvPr>
          <p:cNvSpPr txBox="1"/>
          <p:nvPr/>
        </p:nvSpPr>
        <p:spPr>
          <a:xfrm>
            <a:off x="1073426" y="3429000"/>
            <a:ext cx="10495722" cy="2031325"/>
          </a:xfrm>
          <a:prstGeom prst="rect">
            <a:avLst/>
          </a:prstGeom>
          <a:noFill/>
          <a:ln w="76200">
            <a:solidFill>
              <a:srgbClr val="0070C0"/>
            </a:solidFill>
          </a:ln>
        </p:spPr>
        <p:txBody>
          <a:bodyPr wrap="square" rtlCol="0">
            <a:spAutoFit/>
          </a:bodyPr>
          <a:lstStyle/>
          <a:p>
            <a:r>
              <a:rPr lang="en-US" dirty="0"/>
              <a:t>	On this page you need to insert the standing claims in your case.  If this is a first action on the merits, the standing claims are the claims you originally filed.  If this is a second or subsequent action on the merits the claims are as you amended, if you did, in the previous action.  The claims may be copied from your “as-filed” specification or from the last formal response you filed in the case.   If you are entering claims from a prior response, it is important that you enter the claims here </a:t>
            </a:r>
            <a:r>
              <a:rPr lang="en-US" i="1" dirty="0"/>
              <a:t>as amended</a:t>
            </a:r>
            <a:r>
              <a:rPr lang="en-US" dirty="0"/>
              <a:t>, rather than with strikethroughs or underlines. In most cases entry of your claims in the template will add more than a single page.  When your claims are entered you need to enter the proper status indication for each claim.  See the next slide for status.</a:t>
            </a:r>
          </a:p>
        </p:txBody>
      </p:sp>
      <p:sp>
        <p:nvSpPr>
          <p:cNvPr id="4" name="TextBox 3">
            <a:extLst>
              <a:ext uri="{FF2B5EF4-FFF2-40B4-BE49-F238E27FC236}">
                <a16:creationId xmlns:a16="http://schemas.microsoft.com/office/drawing/2014/main" id="{EBECE85E-6ADB-161A-5EB7-7B2D8180F5A4}"/>
              </a:ext>
            </a:extLst>
          </p:cNvPr>
          <p:cNvSpPr txBox="1"/>
          <p:nvPr/>
        </p:nvSpPr>
        <p:spPr>
          <a:xfrm>
            <a:off x="596348" y="278440"/>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#5</a:t>
            </a:r>
          </a:p>
        </p:txBody>
      </p:sp>
    </p:spTree>
    <p:extLst>
      <p:ext uri="{BB962C8B-B14F-4D97-AF65-F5344CB8AC3E}">
        <p14:creationId xmlns:p14="http://schemas.microsoft.com/office/powerpoint/2010/main" val="201042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0CEAE6-516B-C7EF-353F-30B6ED036699}"/>
              </a:ext>
            </a:extLst>
          </p:cNvPr>
          <p:cNvSpPr txBox="1"/>
          <p:nvPr/>
        </p:nvSpPr>
        <p:spPr>
          <a:xfrm>
            <a:off x="1338470" y="848139"/>
            <a:ext cx="10045147" cy="4893647"/>
          </a:xfrm>
          <a:prstGeom prst="rect">
            <a:avLst/>
          </a:prstGeom>
          <a:noFill/>
          <a:ln w="76200">
            <a:solidFill>
              <a:schemeClr val="accent1"/>
            </a:solidFill>
          </a:ln>
        </p:spPr>
        <p:txBody>
          <a:bodyPr wrap="square" rtlCol="0">
            <a:spAutoFit/>
          </a:bodyPr>
          <a:lstStyle/>
          <a:p>
            <a:endParaRPr lang="en-US" dirty="0"/>
          </a:p>
          <a:p>
            <a:r>
              <a:rPr lang="en-US" sz="2400" b="1" dirty="0"/>
              <a:t>Status Indicators:</a:t>
            </a:r>
          </a:p>
          <a:p>
            <a:endParaRPr lang="en-US" dirty="0"/>
          </a:p>
          <a:p>
            <a:r>
              <a:rPr lang="en-US" dirty="0"/>
              <a:t>There are five status indicators as follows:</a:t>
            </a:r>
          </a:p>
          <a:p>
            <a:r>
              <a:rPr lang="en-US" dirty="0"/>
              <a:t>(Original)  -  The claim has not been changed since original filing.</a:t>
            </a:r>
          </a:p>
          <a:p>
            <a:r>
              <a:rPr lang="en-US" dirty="0"/>
              <a:t>(Previously presented) – The claim was amended in a previous response.</a:t>
            </a:r>
          </a:p>
          <a:p>
            <a:r>
              <a:rPr lang="en-US" dirty="0"/>
              <a:t>(Currently amended)) – This claim is currently being amended in the instant response.</a:t>
            </a:r>
          </a:p>
          <a:p>
            <a:r>
              <a:rPr lang="en-US" dirty="0"/>
              <a:t>(Withdrawn) – This claim was not elected in a previous restriction response.</a:t>
            </a:r>
          </a:p>
          <a:p>
            <a:r>
              <a:rPr lang="en-US" dirty="0"/>
              <a:t>(Cancelled) – This claim is being cancelled in the instant response.  If you cancel a claim you remove the text of the claim.</a:t>
            </a:r>
          </a:p>
          <a:p>
            <a:endParaRPr lang="en-US" dirty="0"/>
          </a:p>
          <a:p>
            <a:r>
              <a:rPr lang="en-US" dirty="0"/>
              <a:t>Once you have entered all of your standing claims in the response template, it should be straightforward to enter the status.  In many cases, as you work on the response, you may change your mind about a claim, and change the status indicator.  For example, you may label a claim as cancelled and then change your mind as you work and determine to put the claim back in as “(Original) or ( Previously presented).</a:t>
            </a:r>
          </a:p>
          <a:p>
            <a:endParaRPr lang="en-US" dirty="0"/>
          </a:p>
          <a:p>
            <a:endParaRPr lang="en-US" dirty="0"/>
          </a:p>
        </p:txBody>
      </p:sp>
      <p:sp>
        <p:nvSpPr>
          <p:cNvPr id="4" name="TextBox 3">
            <a:extLst>
              <a:ext uri="{FF2B5EF4-FFF2-40B4-BE49-F238E27FC236}">
                <a16:creationId xmlns:a16="http://schemas.microsoft.com/office/drawing/2014/main" id="{CD527B5A-4E0B-C4BF-F12D-56CBFB584303}"/>
              </a:ext>
            </a:extLst>
          </p:cNvPr>
          <p:cNvSpPr txBox="1"/>
          <p:nvPr/>
        </p:nvSpPr>
        <p:spPr>
          <a:xfrm>
            <a:off x="450574" y="173142"/>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#6</a:t>
            </a:r>
          </a:p>
        </p:txBody>
      </p:sp>
    </p:spTree>
    <p:extLst>
      <p:ext uri="{BB962C8B-B14F-4D97-AF65-F5344CB8AC3E}">
        <p14:creationId xmlns:p14="http://schemas.microsoft.com/office/powerpoint/2010/main" val="24230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4F63B5-E5F1-B955-053E-337731045CE9}"/>
              </a:ext>
            </a:extLst>
          </p:cNvPr>
          <p:cNvSpPr txBox="1"/>
          <p:nvPr/>
        </p:nvSpPr>
        <p:spPr>
          <a:xfrm>
            <a:off x="1331843" y="1024877"/>
            <a:ext cx="9740347" cy="4996069"/>
          </a:xfrm>
          <a:prstGeom prst="rect">
            <a:avLst/>
          </a:prstGeom>
          <a:noFill/>
          <a:ln w="76200">
            <a:solidFill>
              <a:schemeClr val="accent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B71A6AFB-6D0F-C758-ECFE-73B3404C0711}"/>
              </a:ext>
            </a:extLst>
          </p:cNvPr>
          <p:cNvSpPr txBox="1"/>
          <p:nvPr/>
        </p:nvSpPr>
        <p:spPr>
          <a:xfrm>
            <a:off x="1709529" y="1183840"/>
            <a:ext cx="8984974" cy="5262979"/>
          </a:xfrm>
          <a:prstGeom prst="rect">
            <a:avLst/>
          </a:prstGeom>
          <a:noFill/>
        </p:spPr>
        <p:txBody>
          <a:bodyPr wrap="square" rtlCol="0">
            <a:spAutoFit/>
          </a:bodyPr>
          <a:lstStyle/>
          <a:p>
            <a:pPr algn="ctr"/>
            <a:r>
              <a:rPr lang="en-US" sz="2400" b="1" dirty="0"/>
              <a:t>REMARKS</a:t>
            </a:r>
          </a:p>
          <a:p>
            <a:pPr algn="ctr"/>
            <a:endParaRPr lang="en-US" sz="2400" b="1" dirty="0"/>
          </a:p>
          <a:p>
            <a:r>
              <a:rPr lang="en-US" dirty="0"/>
              <a:t>The next step is to format the REMARKS section of your response.  You will find in an action, under “Detailed Action”, that the examiner has entered a number of “Issues” each with a sub-heading.  Each entry typically alleges some defect, rejection or objection.  As it is critically important to respond to each and every issue raised by the examiner, we format the REMARKS section with the sub-heading of each issue in order.  Directly under the sub-heading for an issue, we enter the examiner’s allegation.  Once every issue is entered with the sub-header, the headings and their order provide a guide in answering the examiner’s objections and rejections.</a:t>
            </a:r>
          </a:p>
          <a:p>
            <a:endParaRPr lang="en-US" dirty="0"/>
          </a:p>
          <a:p>
            <a:r>
              <a:rPr lang="en-US" dirty="0"/>
              <a:t>Below is a link to (A) A detailed action in a case, (B) a formatted response for the action.   We describe the process of formatting the response.</a:t>
            </a:r>
          </a:p>
          <a:p>
            <a:endParaRPr lang="en-US" dirty="0"/>
          </a:p>
          <a:p>
            <a:r>
              <a:rPr lang="en-US" dirty="0"/>
              <a:t>                                                        </a:t>
            </a:r>
          </a:p>
          <a:p>
            <a:endParaRPr lang="en-US" dirty="0"/>
          </a:p>
          <a:p>
            <a:endParaRPr lang="en-US" dirty="0"/>
          </a:p>
          <a:p>
            <a:endParaRPr lang="en-US" dirty="0"/>
          </a:p>
        </p:txBody>
      </p:sp>
      <p:sp>
        <p:nvSpPr>
          <p:cNvPr id="5" name="TextBox 4">
            <a:extLst>
              <a:ext uri="{FF2B5EF4-FFF2-40B4-BE49-F238E27FC236}">
                <a16:creationId xmlns:a16="http://schemas.microsoft.com/office/drawing/2014/main" id="{37394528-1B2B-54C5-E638-FA4A6DB883C0}"/>
              </a:ext>
            </a:extLst>
          </p:cNvPr>
          <p:cNvSpPr txBox="1"/>
          <p:nvPr/>
        </p:nvSpPr>
        <p:spPr>
          <a:xfrm>
            <a:off x="304800" y="96503"/>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#7</a:t>
            </a:r>
          </a:p>
        </p:txBody>
      </p:sp>
      <p:sp>
        <p:nvSpPr>
          <p:cNvPr id="6" name="TextBox 5">
            <a:extLst>
              <a:ext uri="{FF2B5EF4-FFF2-40B4-BE49-F238E27FC236}">
                <a16:creationId xmlns:a16="http://schemas.microsoft.com/office/drawing/2014/main" id="{AE6943C1-CE5F-BC6D-D85C-0FA41801508D}"/>
              </a:ext>
            </a:extLst>
          </p:cNvPr>
          <p:cNvSpPr txBox="1"/>
          <p:nvPr/>
        </p:nvSpPr>
        <p:spPr>
          <a:xfrm>
            <a:off x="3160646" y="5304828"/>
            <a:ext cx="2047458" cy="369332"/>
          </a:xfrm>
          <a:prstGeom prst="rect">
            <a:avLst/>
          </a:prstGeom>
          <a:noFill/>
        </p:spPr>
        <p:txBody>
          <a:bodyPr wrap="square" rtlCol="0">
            <a:spAutoFit/>
          </a:bodyPr>
          <a:lstStyle/>
          <a:p>
            <a:r>
              <a:rPr lang="en-US" dirty="0"/>
              <a:t>(A) Example Action</a:t>
            </a:r>
          </a:p>
        </p:txBody>
      </p:sp>
      <p:sp>
        <p:nvSpPr>
          <p:cNvPr id="7" name="Rectangle 6">
            <a:extLst>
              <a:ext uri="{FF2B5EF4-FFF2-40B4-BE49-F238E27FC236}">
                <a16:creationId xmlns:a16="http://schemas.microsoft.com/office/drawing/2014/main" id="{79005AFD-5CCA-589B-7D28-6F3D15095355}"/>
              </a:ext>
            </a:extLst>
          </p:cNvPr>
          <p:cNvSpPr/>
          <p:nvPr/>
        </p:nvSpPr>
        <p:spPr>
          <a:xfrm>
            <a:off x="3160646" y="5304828"/>
            <a:ext cx="1954693" cy="369332"/>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2727C0FC-4590-3E06-799B-9095A90AB820}"/>
              </a:ext>
            </a:extLst>
          </p:cNvPr>
          <p:cNvSpPr txBox="1"/>
          <p:nvPr/>
        </p:nvSpPr>
        <p:spPr>
          <a:xfrm>
            <a:off x="5701748" y="5304828"/>
            <a:ext cx="2451653" cy="369332"/>
          </a:xfrm>
          <a:prstGeom prst="rect">
            <a:avLst/>
          </a:prstGeom>
          <a:noFill/>
        </p:spPr>
        <p:txBody>
          <a:bodyPr wrap="square" rtlCol="0">
            <a:spAutoFit/>
          </a:bodyPr>
          <a:lstStyle/>
          <a:p>
            <a:r>
              <a:rPr lang="en-US" dirty="0"/>
              <a:t>(B) Formatted Response</a:t>
            </a:r>
          </a:p>
        </p:txBody>
      </p:sp>
      <p:sp>
        <p:nvSpPr>
          <p:cNvPr id="10" name="Rectangle 9">
            <a:extLst>
              <a:ext uri="{FF2B5EF4-FFF2-40B4-BE49-F238E27FC236}">
                <a16:creationId xmlns:a16="http://schemas.microsoft.com/office/drawing/2014/main" id="{01F1C20B-7011-DEA8-1007-5E66A663C8D4}"/>
              </a:ext>
            </a:extLst>
          </p:cNvPr>
          <p:cNvSpPr/>
          <p:nvPr/>
        </p:nvSpPr>
        <p:spPr>
          <a:xfrm>
            <a:off x="5701748" y="5304828"/>
            <a:ext cx="2451653" cy="369332"/>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5048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96F6E-0754-20F7-498E-7BB14CA7665C}"/>
              </a:ext>
            </a:extLst>
          </p:cNvPr>
          <p:cNvSpPr txBox="1"/>
          <p:nvPr/>
        </p:nvSpPr>
        <p:spPr>
          <a:xfrm>
            <a:off x="304800" y="96503"/>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#8</a:t>
            </a:r>
          </a:p>
        </p:txBody>
      </p:sp>
      <p:pic>
        <p:nvPicPr>
          <p:cNvPr id="3" name="Picture 2">
            <a:extLst>
              <a:ext uri="{FF2B5EF4-FFF2-40B4-BE49-F238E27FC236}">
                <a16:creationId xmlns:a16="http://schemas.microsoft.com/office/drawing/2014/main" id="{05E71696-7A47-6882-73C1-5772B3FC7B66}"/>
              </a:ext>
            </a:extLst>
          </p:cNvPr>
          <p:cNvPicPr>
            <a:picLocks noChangeAspect="1"/>
          </p:cNvPicPr>
          <p:nvPr/>
        </p:nvPicPr>
        <p:blipFill>
          <a:blip r:embed="rId2"/>
          <a:stretch>
            <a:fillRect/>
          </a:stretch>
        </p:blipFill>
        <p:spPr>
          <a:xfrm>
            <a:off x="1185246" y="889795"/>
            <a:ext cx="9821507" cy="5617021"/>
          </a:xfrm>
          <a:prstGeom prst="rect">
            <a:avLst/>
          </a:prstGeom>
        </p:spPr>
      </p:pic>
      <p:sp>
        <p:nvSpPr>
          <p:cNvPr id="4" name="TextBox 3">
            <a:extLst>
              <a:ext uri="{FF2B5EF4-FFF2-40B4-BE49-F238E27FC236}">
                <a16:creationId xmlns:a16="http://schemas.microsoft.com/office/drawing/2014/main" id="{09473DA7-961C-7551-7405-FF5972CAA4DA}"/>
              </a:ext>
            </a:extLst>
          </p:cNvPr>
          <p:cNvSpPr txBox="1"/>
          <p:nvPr/>
        </p:nvSpPr>
        <p:spPr>
          <a:xfrm>
            <a:off x="1616765" y="1311965"/>
            <a:ext cx="9130748" cy="5078313"/>
          </a:xfrm>
          <a:prstGeom prst="rect">
            <a:avLst/>
          </a:prstGeom>
          <a:noFill/>
        </p:spPr>
        <p:txBody>
          <a:bodyPr wrap="square" rtlCol="0">
            <a:spAutoFit/>
          </a:bodyPr>
          <a:lstStyle/>
          <a:p>
            <a:r>
              <a:rPr lang="en-US" dirty="0"/>
              <a:t>It must be apparent that every case is unique, and thus every action is unique as well.  The previous steps are provided to show you how to develop a response to your action in a step-by-step fashion. We cannot of course show you how to make amendments and argue your case in the response.</a:t>
            </a:r>
          </a:p>
          <a:p>
            <a:r>
              <a:rPr lang="en-US" dirty="0"/>
              <a:t>Here are some further tips.  </a:t>
            </a:r>
          </a:p>
          <a:p>
            <a:pPr marL="342900" indent="-342900">
              <a:buFont typeface="+mj-lt"/>
              <a:buAutoNum type="arabicPeriod"/>
            </a:pPr>
            <a:r>
              <a:rPr lang="en-US" dirty="0"/>
              <a:t>It is a matter of law that any claim depended from a patentable claim is patentable.  So it is important that you focus on the independent claims.  If you can convince your examiner that an independent claim is patentable, either through amendment of the claims, or by argument, or both, then all claims that depend from that independent claims are patentable as well.</a:t>
            </a:r>
          </a:p>
          <a:p>
            <a:pPr marL="342900" indent="-342900">
              <a:buFont typeface="+mj-lt"/>
              <a:buAutoNum type="arabicPeriod"/>
            </a:pPr>
            <a:r>
              <a:rPr lang="en-US" dirty="0"/>
              <a:t>In any merit rejection the examiner will present a case rejecting the claim either under 35 U.S.C. 102 over teaching of a single reference, or under 35 U.S.C. 103 as obvious over the teaching of one or a combination of references.  You must examine each statement and allegation of the action and determine if the examiner is correct, or not correct.  If in the rejection of a claim the examiner is not correct, you can point out the error(s) and argue that the rejection is not valid.  You may also amend the claim to add one or more limitations, perhaps from a depended claim, or from your specification to distinguish over the reference(s).</a:t>
            </a:r>
          </a:p>
        </p:txBody>
      </p:sp>
    </p:spTree>
    <p:extLst>
      <p:ext uri="{BB962C8B-B14F-4D97-AF65-F5344CB8AC3E}">
        <p14:creationId xmlns:p14="http://schemas.microsoft.com/office/powerpoint/2010/main" val="1359286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9853</TotalTime>
  <Words>2538</Words>
  <Application>Microsoft Office PowerPoint</Application>
  <PresentationFormat>Widescreen</PresentationFormat>
  <Paragraphs>141</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Cambria</vt:lpstr>
      <vt:lpstr>Times New Roman</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Boys</dc:creator>
  <cp:lastModifiedBy>Don Boys</cp:lastModifiedBy>
  <cp:revision>30</cp:revision>
  <dcterms:created xsi:type="dcterms:W3CDTF">2022-09-03T20:25:23Z</dcterms:created>
  <dcterms:modified xsi:type="dcterms:W3CDTF">2023-07-18T22:12:45Z</dcterms:modified>
</cp:coreProperties>
</file>